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0795000" cy="1397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367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367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367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367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367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367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367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367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367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140024" y="7910059"/>
            <a:ext cx="6514952" cy="54717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140024" y="6416491"/>
            <a:ext cx="6514952" cy="757507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sz="half" idx="13"/>
          </p:nvPr>
        </p:nvSpPr>
        <p:spPr>
          <a:xfrm>
            <a:off x="1349374" y="3948906"/>
            <a:ext cx="8096251" cy="60721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quarter" idx="13"/>
          </p:nvPr>
        </p:nvSpPr>
        <p:spPr>
          <a:xfrm>
            <a:off x="2361406" y="4367950"/>
            <a:ext cx="6072188" cy="36765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140024" y="8131441"/>
            <a:ext cx="6514952" cy="88552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140024" y="9024875"/>
            <a:ext cx="6514952" cy="703679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2140024" y="5957155"/>
            <a:ext cx="6514952" cy="205569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13"/>
          </p:nvPr>
        </p:nvSpPr>
        <p:spPr>
          <a:xfrm>
            <a:off x="5531910" y="4344231"/>
            <a:ext cx="3320728" cy="51155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942362" y="4344230"/>
            <a:ext cx="3320728" cy="248264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942362" y="6890122"/>
            <a:ext cx="3320728" cy="256170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1942362" y="4107036"/>
            <a:ext cx="6910276" cy="1344105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1942362" y="4107036"/>
            <a:ext cx="6910276" cy="1344105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sz="quarter" idx="1"/>
          </p:nvPr>
        </p:nvSpPr>
        <p:spPr>
          <a:xfrm>
            <a:off x="1942362" y="5561831"/>
            <a:ext cx="6910276" cy="3913715"/>
          </a:xfrm>
          <a:prstGeom prst="rect">
            <a:avLst/>
          </a:prstGeom>
        </p:spPr>
        <p:txBody>
          <a:bodyPr anchor="ctr"/>
          <a:lstStyle>
            <a:lvl1pPr marL="611187" indent="-611187" algn="l">
              <a:spcBef>
                <a:spcPts val="6000"/>
              </a:spcBef>
              <a:buSzPct val="145000"/>
              <a:buChar char="•"/>
              <a:defRPr sz="4400"/>
            </a:lvl1pPr>
            <a:lvl2pPr marL="1055687" indent="-611187" algn="l">
              <a:spcBef>
                <a:spcPts val="6000"/>
              </a:spcBef>
              <a:buSzPct val="145000"/>
              <a:buChar char="•"/>
              <a:defRPr sz="4400"/>
            </a:lvl2pPr>
            <a:lvl3pPr marL="1500187" indent="-611187" algn="l">
              <a:spcBef>
                <a:spcPts val="6000"/>
              </a:spcBef>
              <a:buSzPct val="145000"/>
              <a:buChar char="•"/>
              <a:defRPr sz="4400"/>
            </a:lvl3pPr>
            <a:lvl4pPr marL="1944687" indent="-611187" algn="l">
              <a:spcBef>
                <a:spcPts val="6000"/>
              </a:spcBef>
              <a:buSzPct val="145000"/>
              <a:buChar char="•"/>
              <a:defRPr sz="4400"/>
            </a:lvl4pPr>
            <a:lvl5pPr marL="2389187" indent="-611187" algn="l">
              <a:spcBef>
                <a:spcPts val="6000"/>
              </a:spcBef>
              <a:buSzPct val="145000"/>
              <a:buChar char="•"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5531910" y="5561830"/>
            <a:ext cx="3320728" cy="39137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1942362" y="4107036"/>
            <a:ext cx="6910276" cy="1344105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1942362" y="5561831"/>
            <a:ext cx="3320728" cy="3913715"/>
          </a:xfrm>
          <a:prstGeom prst="rect">
            <a:avLst/>
          </a:prstGeom>
        </p:spPr>
        <p:txBody>
          <a:bodyPr anchor="ctr"/>
          <a:lstStyle>
            <a:lvl1pPr marL="465364" indent="-465364" algn="l">
              <a:spcBef>
                <a:spcPts val="4500"/>
              </a:spcBef>
              <a:buSzPct val="145000"/>
              <a:buChar char="•"/>
              <a:defRPr sz="3800"/>
            </a:lvl1pPr>
            <a:lvl2pPr marL="808264" indent="-465364" algn="l">
              <a:spcBef>
                <a:spcPts val="4500"/>
              </a:spcBef>
              <a:buSzPct val="145000"/>
              <a:buChar char="•"/>
              <a:defRPr sz="3800"/>
            </a:lvl2pPr>
            <a:lvl3pPr marL="1151164" indent="-465364" algn="l">
              <a:spcBef>
                <a:spcPts val="4500"/>
              </a:spcBef>
              <a:buSzPct val="145000"/>
              <a:buChar char="•"/>
              <a:defRPr sz="3800"/>
            </a:lvl3pPr>
            <a:lvl4pPr marL="1494064" indent="-465364" algn="l">
              <a:spcBef>
                <a:spcPts val="4500"/>
              </a:spcBef>
              <a:buSzPct val="145000"/>
              <a:buChar char="•"/>
              <a:defRPr sz="3800"/>
            </a:lvl4pPr>
            <a:lvl5pPr marL="1836964" indent="-465364" algn="l">
              <a:spcBef>
                <a:spcPts val="4500"/>
              </a:spcBef>
              <a:buSzPct val="145000"/>
              <a:buChar char="•"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5202069" y="9736459"/>
            <a:ext cx="386645" cy="39345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sz="half" idx="1"/>
          </p:nvPr>
        </p:nvSpPr>
        <p:spPr>
          <a:xfrm>
            <a:off x="1942362" y="4739555"/>
            <a:ext cx="6910276" cy="4490890"/>
          </a:xfrm>
          <a:prstGeom prst="rect">
            <a:avLst/>
          </a:prstGeom>
        </p:spPr>
        <p:txBody>
          <a:bodyPr anchor="ctr"/>
          <a:lstStyle>
            <a:lvl1pPr marL="611187" indent="-611187" algn="l">
              <a:spcBef>
                <a:spcPts val="6000"/>
              </a:spcBef>
              <a:buSzPct val="145000"/>
              <a:buChar char="•"/>
              <a:defRPr sz="4400"/>
            </a:lvl1pPr>
            <a:lvl2pPr marL="1055687" indent="-611187" algn="l">
              <a:spcBef>
                <a:spcPts val="6000"/>
              </a:spcBef>
              <a:buSzPct val="145000"/>
              <a:buChar char="•"/>
              <a:defRPr sz="4400"/>
            </a:lvl2pPr>
            <a:lvl3pPr marL="1500187" indent="-611187" algn="l">
              <a:spcBef>
                <a:spcPts val="6000"/>
              </a:spcBef>
              <a:buSzPct val="145000"/>
              <a:buChar char="•"/>
              <a:defRPr sz="4400"/>
            </a:lvl3pPr>
            <a:lvl4pPr marL="1944687" indent="-611187" algn="l">
              <a:spcBef>
                <a:spcPts val="6000"/>
              </a:spcBef>
              <a:buSzPct val="145000"/>
              <a:buChar char="•"/>
              <a:defRPr sz="4400"/>
            </a:lvl4pPr>
            <a:lvl5pPr marL="2389187" indent="-611187" algn="l">
              <a:spcBef>
                <a:spcPts val="6000"/>
              </a:spcBef>
              <a:buSzPct val="145000"/>
              <a:buChar char="•"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5531910" y="7119410"/>
            <a:ext cx="3320728" cy="234823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5531910" y="4502360"/>
            <a:ext cx="3320728" cy="234823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quarter" idx="15"/>
          </p:nvPr>
        </p:nvSpPr>
        <p:spPr>
          <a:xfrm>
            <a:off x="1942361" y="4502360"/>
            <a:ext cx="3320729" cy="49652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2140024" y="4968843"/>
            <a:ext cx="6514952" cy="20556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2140024" y="7087784"/>
            <a:ext cx="6514952" cy="703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5202069" y="9736459"/>
            <a:ext cx="386645" cy="398049"/>
          </a:xfrm>
          <a:prstGeom prst="rect">
            <a:avLst/>
          </a:prstGeom>
          <a:ln w="3175">
            <a:miter lim="400000"/>
          </a:ln>
        </p:spPr>
        <p:txBody>
          <a:bodyPr wrap="none" lIns="31625" tIns="31625" rIns="31625" bIns="31625">
            <a:spAutoFit/>
          </a:bodyPr>
          <a:lstStyle>
            <a:lvl1pPr>
              <a:defRPr b="0"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2286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4572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6858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9144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11430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13716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6002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828800" algn="ctr" defTabSz="83674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3674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1pPr>
      <a:lvl2pPr marL="0" marR="0" indent="228600" algn="ctr" defTabSz="83674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2pPr>
      <a:lvl3pPr marL="0" marR="0" indent="457200" algn="ctr" defTabSz="83674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3pPr>
      <a:lvl4pPr marL="0" marR="0" indent="685800" algn="ctr" defTabSz="83674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4pPr>
      <a:lvl5pPr marL="0" marR="0" indent="914400" algn="ctr" defTabSz="83674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5pPr>
      <a:lvl6pPr marL="0" marR="0" indent="1143000" algn="ctr" defTabSz="83674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6pPr>
      <a:lvl7pPr marL="0" marR="0" indent="1371600" algn="ctr" defTabSz="83674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7pPr>
      <a:lvl8pPr marL="0" marR="0" indent="1600200" algn="ctr" defTabSz="83674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8pPr>
      <a:lvl9pPr marL="0" marR="0" indent="1828800" algn="ctr" defTabSz="83674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"/><Relationship Id="rId3" Type="http://schemas.openxmlformats.org/officeDocument/2006/relationships/image" Target="../media/image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Relationship Id="rId4" Type="http://schemas.openxmlformats.org/officeDocument/2006/relationships/image" Target="../media/image15.tif"/><Relationship Id="rId5" Type="http://schemas.openxmlformats.org/officeDocument/2006/relationships/image" Target="../media/image16.tif"/><Relationship Id="rId6" Type="http://schemas.openxmlformats.org/officeDocument/2006/relationships/image" Target="../media/image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6" Type="http://schemas.openxmlformats.org/officeDocument/2006/relationships/image" Target="../media/image9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Relationship Id="rId3" Type="http://schemas.openxmlformats.org/officeDocument/2006/relationships/image" Target="../media/image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Relationship Id="rId4" Type="http://schemas.openxmlformats.org/officeDocument/2006/relationships/image" Target="../media/image15.tif"/><Relationship Id="rId5" Type="http://schemas.openxmlformats.org/officeDocument/2006/relationships/image" Target="../media/image16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0795001" cy="139700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795000" cy="1397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"/>
          <p:cNvSpPr/>
          <p:nvPr/>
        </p:nvSpPr>
        <p:spPr>
          <a:xfrm>
            <a:off x="-2233" y="-3199"/>
            <a:ext cx="10799466" cy="13976398"/>
          </a:xfrm>
          <a:prstGeom prst="rect">
            <a:avLst/>
          </a:prstGeom>
          <a:solidFill>
            <a:srgbClr val="011E25"/>
          </a:solidFill>
          <a:ln w="3175"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3" name="Rectangle"/>
          <p:cNvSpPr/>
          <p:nvPr/>
        </p:nvSpPr>
        <p:spPr>
          <a:xfrm>
            <a:off x="428001" y="485322"/>
            <a:ext cx="9938998" cy="1997539"/>
          </a:xfrm>
          <a:prstGeom prst="rect">
            <a:avLst/>
          </a:prstGeom>
          <a:solidFill>
            <a:srgbClr val="929292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4" name="AGENCY LOGO"/>
          <p:cNvSpPr txBox="1"/>
          <p:nvPr/>
        </p:nvSpPr>
        <p:spPr>
          <a:xfrm>
            <a:off x="3202733" y="1193003"/>
            <a:ext cx="4389534" cy="683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3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AGENCY LOGO</a:t>
            </a:r>
          </a:p>
        </p:txBody>
      </p:sp>
      <p:pic>
        <p:nvPicPr>
          <p:cNvPr id="18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371" y="2990850"/>
            <a:ext cx="6842304" cy="6024377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63180" y="3390589"/>
            <a:ext cx="3772263" cy="2475547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pic>
        <p:nvPicPr>
          <p:cNvPr id="187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49725" y="6154854"/>
            <a:ext cx="3772263" cy="2453081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sp>
        <p:nvSpPr>
          <p:cNvPr id="188" name="JUST SOLD: ADDRESS &amp; TOWN NAME"/>
          <p:cNvSpPr txBox="1"/>
          <p:nvPr/>
        </p:nvSpPr>
        <p:spPr>
          <a:xfrm>
            <a:off x="424161" y="9327255"/>
            <a:ext cx="9946679" cy="6837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lnSpc>
                <a:spcPct val="110000"/>
              </a:lnSpc>
              <a:defRPr b="0" sz="3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JUST SOLD: ADDRESS &amp; TOWN NAME</a:t>
            </a:r>
          </a:p>
        </p:txBody>
      </p:sp>
      <p:sp>
        <p:nvSpPr>
          <p:cNvPr id="189" name="Want to see YOUR house featured on our next “Just Sold” flyer?…"/>
          <p:cNvSpPr txBox="1"/>
          <p:nvPr/>
        </p:nvSpPr>
        <p:spPr>
          <a:xfrm>
            <a:off x="1162398" y="10086994"/>
            <a:ext cx="8470204" cy="7415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>
              <a:defRPr b="0" spc="-19" sz="2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Want to see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YOUR</a:t>
            </a:r>
            <a:r>
              <a:t> house featured on our next “Just Sold” flyer?</a:t>
            </a:r>
          </a:p>
          <a:p>
            <a:pPr>
              <a:defRPr b="0" spc="-39" sz="2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Get in touch with our team today!</a:t>
            </a:r>
          </a:p>
        </p:txBody>
      </p:sp>
      <p:sp>
        <p:nvSpPr>
          <p:cNvPr id="190" name="YOUR NAME…"/>
          <p:cNvSpPr txBox="1"/>
          <p:nvPr/>
        </p:nvSpPr>
        <p:spPr>
          <a:xfrm>
            <a:off x="559258" y="11130180"/>
            <a:ext cx="4045710" cy="24925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YOUR NAME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JOB TITLE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PERSONAL PHONE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OFFICE PHONE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EMAIL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WEBSITE LINK</a:t>
            </a:r>
          </a:p>
        </p:txBody>
      </p:sp>
      <p:sp>
        <p:nvSpPr>
          <p:cNvPr id="191" name="Rectangle"/>
          <p:cNvSpPr/>
          <p:nvPr/>
        </p:nvSpPr>
        <p:spPr>
          <a:xfrm>
            <a:off x="7040531" y="11254040"/>
            <a:ext cx="3283390" cy="2244788"/>
          </a:xfrm>
          <a:prstGeom prst="rect">
            <a:avLst/>
          </a:prstGeom>
          <a:solidFill>
            <a:srgbClr val="07B0DD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2" name="CALL TO ACTION (E.G. “CONTACT US TODAY”)"/>
          <p:cNvSpPr txBox="1"/>
          <p:nvPr/>
        </p:nvSpPr>
        <p:spPr>
          <a:xfrm>
            <a:off x="7281835" y="11712754"/>
            <a:ext cx="2800781" cy="13527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lnSpc>
                <a:spcPct val="110000"/>
              </a:lnSpc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CALL TO ACTION (E.G. “CONTACT US TODAY”)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44517" t="3066" r="15970" b="42787"/>
          <a:stretch>
            <a:fillRect/>
          </a:stretch>
        </p:blipFill>
        <p:spPr>
          <a:xfrm rot="21120000">
            <a:off x="3884969" y="11059999"/>
            <a:ext cx="2878774" cy="2632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97" y="0"/>
                </a:moveTo>
                <a:lnTo>
                  <a:pt x="0" y="18649"/>
                </a:lnTo>
                <a:lnTo>
                  <a:pt x="19203" y="21600"/>
                </a:lnTo>
                <a:lnTo>
                  <a:pt x="21600" y="2951"/>
                </a:lnTo>
                <a:lnTo>
                  <a:pt x="2397" y="0"/>
                </a:lnTo>
                <a:close/>
              </a:path>
            </a:pathLst>
          </a:custGeom>
          <a:ln w="50800">
            <a:solidFill>
              <a:srgbClr val="FFFFFF"/>
            </a:solidFill>
            <a:miter lim="400000"/>
          </a:ln>
        </p:spPr>
      </p:pic>
      <p:sp>
        <p:nvSpPr>
          <p:cNvPr id="194" name="Rectangle"/>
          <p:cNvSpPr/>
          <p:nvPr/>
        </p:nvSpPr>
        <p:spPr>
          <a:xfrm>
            <a:off x="4032131" y="11219543"/>
            <a:ext cx="2584451" cy="2313783"/>
          </a:xfrm>
          <a:prstGeom prst="rect">
            <a:avLst/>
          </a:prstGeom>
          <a:solidFill>
            <a:srgbClr val="011E25">
              <a:alpha val="83719"/>
            </a:srgbClr>
          </a:solidFill>
          <a:ln w="50800">
            <a:solidFill>
              <a:srgbClr val="FFFFFF">
                <a:alpha val="83719"/>
              </a:srgbClr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5" name="HEADSHOT"/>
          <p:cNvSpPr txBox="1"/>
          <p:nvPr/>
        </p:nvSpPr>
        <p:spPr>
          <a:xfrm>
            <a:off x="4097411" y="13014000"/>
            <a:ext cx="2479290" cy="4605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HEADSHOT</a:t>
            </a:r>
          </a:p>
        </p:txBody>
      </p:sp>
      <p:sp>
        <p:nvSpPr>
          <p:cNvPr id="196" name="Rectangle"/>
          <p:cNvSpPr/>
          <p:nvPr/>
        </p:nvSpPr>
        <p:spPr>
          <a:xfrm>
            <a:off x="689630" y="7534044"/>
            <a:ext cx="3784965" cy="1229113"/>
          </a:xfrm>
          <a:prstGeom prst="rect">
            <a:avLst/>
          </a:prstGeom>
          <a:solidFill>
            <a:srgbClr val="07B0DD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7" name="PRICE HERE"/>
          <p:cNvSpPr txBox="1"/>
          <p:nvPr/>
        </p:nvSpPr>
        <p:spPr>
          <a:xfrm>
            <a:off x="559258" y="7806713"/>
            <a:ext cx="4045710" cy="683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lnSpc>
                <a:spcPct val="110000"/>
              </a:lnSpc>
              <a:defRPr b="0" sz="3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PRICE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795000" cy="1397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"/>
          <p:cNvSpPr/>
          <p:nvPr/>
        </p:nvSpPr>
        <p:spPr>
          <a:xfrm>
            <a:off x="-2233" y="-3199"/>
            <a:ext cx="10799466" cy="13976398"/>
          </a:xfrm>
          <a:prstGeom prst="rect">
            <a:avLst/>
          </a:prstGeom>
          <a:solidFill>
            <a:srgbClr val="011E25"/>
          </a:solidFill>
          <a:ln w="3175"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0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427" y="4324339"/>
            <a:ext cx="9900146" cy="6461390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sp>
        <p:nvSpPr>
          <p:cNvPr id="203" name="Rectangle"/>
          <p:cNvSpPr/>
          <p:nvPr/>
        </p:nvSpPr>
        <p:spPr>
          <a:xfrm>
            <a:off x="428001" y="485322"/>
            <a:ext cx="9938998" cy="1997539"/>
          </a:xfrm>
          <a:prstGeom prst="rect">
            <a:avLst/>
          </a:prstGeom>
          <a:solidFill>
            <a:srgbClr val="929292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4" name="AGENCY LOGO"/>
          <p:cNvSpPr txBox="1"/>
          <p:nvPr/>
        </p:nvSpPr>
        <p:spPr>
          <a:xfrm>
            <a:off x="3202733" y="1193003"/>
            <a:ext cx="4389534" cy="683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3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AGENCY LOGO</a:t>
            </a:r>
          </a:p>
        </p:txBody>
      </p:sp>
      <p:sp>
        <p:nvSpPr>
          <p:cNvPr id="205" name="OPEN HOUSE…"/>
          <p:cNvSpPr txBox="1"/>
          <p:nvPr/>
        </p:nvSpPr>
        <p:spPr>
          <a:xfrm>
            <a:off x="424161" y="2634167"/>
            <a:ext cx="9946679" cy="14626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>
              <a:defRPr b="0" sz="5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OPEN HOUSE</a:t>
            </a:r>
          </a:p>
          <a:p>
            <a:pPr>
              <a:defRPr b="0" sz="27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DATE OF OPEN HOUSE &amp; ADDRESS</a:t>
            </a:r>
          </a:p>
        </p:txBody>
      </p:sp>
      <p:sp>
        <p:nvSpPr>
          <p:cNvPr id="206" name="YOUR NAME…"/>
          <p:cNvSpPr txBox="1"/>
          <p:nvPr/>
        </p:nvSpPr>
        <p:spPr>
          <a:xfrm>
            <a:off x="432258" y="11166159"/>
            <a:ext cx="4045710" cy="24925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YOUR NAME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JOB TITLE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PERSONAL PHONE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OFFICE PHONE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EMAIL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WEBSITE LINK</a:t>
            </a:r>
          </a:p>
        </p:txBody>
      </p:sp>
      <p:sp>
        <p:nvSpPr>
          <p:cNvPr id="207" name="Rectangle"/>
          <p:cNvSpPr/>
          <p:nvPr/>
        </p:nvSpPr>
        <p:spPr>
          <a:xfrm>
            <a:off x="6886610" y="11290051"/>
            <a:ext cx="3521516" cy="2244726"/>
          </a:xfrm>
          <a:prstGeom prst="rect">
            <a:avLst/>
          </a:prstGeom>
          <a:solidFill>
            <a:srgbClr val="07B0DD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8" name="CALL TO ACTION…"/>
          <p:cNvSpPr txBox="1"/>
          <p:nvPr/>
        </p:nvSpPr>
        <p:spPr>
          <a:xfrm>
            <a:off x="6729485" y="11736033"/>
            <a:ext cx="3835765" cy="13527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>
              <a:lnSpc>
                <a:spcPct val="110000"/>
              </a:lnSpc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CALL TO ACTION</a:t>
            </a:r>
          </a:p>
          <a:p>
            <a:pPr>
              <a:lnSpc>
                <a:spcPct val="110000"/>
              </a:lnSpc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(E.G. “CONTACT</a:t>
            </a:r>
          </a:p>
          <a:p>
            <a:pPr>
              <a:lnSpc>
                <a:spcPct val="110000"/>
              </a:lnSpc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 US TODAY”)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0819" t="7108" r="17147" b="23232"/>
          <a:stretch>
            <a:fillRect/>
          </a:stretch>
        </p:blipFill>
        <p:spPr>
          <a:xfrm rot="21360000">
            <a:off x="3847823" y="11203543"/>
            <a:ext cx="2709006" cy="2417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9" y="0"/>
                </a:moveTo>
                <a:lnTo>
                  <a:pt x="0" y="20005"/>
                </a:lnTo>
                <a:lnTo>
                  <a:pt x="20351" y="21600"/>
                </a:lnTo>
                <a:lnTo>
                  <a:pt x="21600" y="1595"/>
                </a:lnTo>
                <a:lnTo>
                  <a:pt x="1249" y="0"/>
                </a:lnTo>
                <a:close/>
              </a:path>
            </a:pathLst>
          </a:custGeom>
          <a:ln w="50800">
            <a:solidFill>
              <a:srgbClr val="FFFFFF"/>
            </a:solidFill>
            <a:miter lim="400000"/>
          </a:ln>
        </p:spPr>
      </p:pic>
      <p:sp>
        <p:nvSpPr>
          <p:cNvPr id="210" name="Rectangle"/>
          <p:cNvSpPr/>
          <p:nvPr/>
        </p:nvSpPr>
        <p:spPr>
          <a:xfrm>
            <a:off x="3910299" y="11277320"/>
            <a:ext cx="2584054" cy="2270188"/>
          </a:xfrm>
          <a:prstGeom prst="rect">
            <a:avLst/>
          </a:prstGeom>
          <a:solidFill>
            <a:srgbClr val="011E25">
              <a:alpha val="83719"/>
            </a:srgbClr>
          </a:solidFill>
          <a:ln w="50800">
            <a:solidFill>
              <a:srgbClr val="FFFFFF">
                <a:alpha val="83719"/>
              </a:srgbClr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1" name="HEADSHOT"/>
          <p:cNvSpPr txBox="1"/>
          <p:nvPr/>
        </p:nvSpPr>
        <p:spPr>
          <a:xfrm>
            <a:off x="3975381" y="13014000"/>
            <a:ext cx="2479290" cy="4605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HEADSHOT</a:t>
            </a:r>
          </a:p>
        </p:txBody>
      </p:sp>
      <p:sp>
        <p:nvSpPr>
          <p:cNvPr id="212" name="Rectangle"/>
          <p:cNvSpPr/>
          <p:nvPr/>
        </p:nvSpPr>
        <p:spPr>
          <a:xfrm>
            <a:off x="7257500" y="7656599"/>
            <a:ext cx="2779737" cy="2833758"/>
          </a:xfrm>
          <a:prstGeom prst="rect">
            <a:avLst/>
          </a:prstGeom>
          <a:solidFill>
            <a:srgbClr val="07B0DD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3" name="PRICE HERE"/>
          <p:cNvSpPr txBox="1"/>
          <p:nvPr/>
        </p:nvSpPr>
        <p:spPr>
          <a:xfrm>
            <a:off x="6624513" y="7880818"/>
            <a:ext cx="4045710" cy="5101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lnSpc>
                <a:spcPct val="110000"/>
              </a:lnSpc>
              <a:defRPr b="0" sz="27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PRICE HERE</a:t>
            </a:r>
          </a:p>
        </p:txBody>
      </p:sp>
      <p:sp>
        <p:nvSpPr>
          <p:cNvPr id="214" name="BEDROOM TOTAL…"/>
          <p:cNvSpPr txBox="1"/>
          <p:nvPr/>
        </p:nvSpPr>
        <p:spPr>
          <a:xfrm>
            <a:off x="6624513" y="8520374"/>
            <a:ext cx="4045710" cy="17682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>
              <a:lnSpc>
                <a:spcPct val="110000"/>
              </a:lnSpc>
              <a:defRPr b="0"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BEDROOM TOTAL</a:t>
            </a:r>
          </a:p>
          <a:p>
            <a:pPr>
              <a:lnSpc>
                <a:spcPct val="110000"/>
              </a:lnSpc>
              <a:defRPr b="0"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BATHROOM TOTAL</a:t>
            </a:r>
          </a:p>
          <a:p>
            <a:pPr>
              <a:lnSpc>
                <a:spcPct val="110000"/>
              </a:lnSpc>
              <a:defRPr b="0"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SQUARE FOOTAGE</a:t>
            </a:r>
          </a:p>
          <a:p>
            <a:pPr>
              <a:lnSpc>
                <a:spcPct val="110000"/>
              </a:lnSpc>
              <a:defRPr b="0"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UNIQUE FEATURE</a:t>
            </a:r>
          </a:p>
          <a:p>
            <a:pPr>
              <a:lnSpc>
                <a:spcPct val="110000"/>
              </a:lnSpc>
              <a:defRPr b="0"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UNIQUE FEATURE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795000" cy="1397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"/>
          <p:cNvSpPr/>
          <p:nvPr/>
        </p:nvSpPr>
        <p:spPr>
          <a:xfrm>
            <a:off x="-2233" y="-3199"/>
            <a:ext cx="10799466" cy="13976398"/>
          </a:xfrm>
          <a:prstGeom prst="rect">
            <a:avLst/>
          </a:prstGeom>
          <a:solidFill>
            <a:srgbClr val="011E25"/>
          </a:solidFill>
          <a:ln w="3175"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214" y="468971"/>
            <a:ext cx="9964572" cy="6646390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sp>
        <p:nvSpPr>
          <p:cNvPr id="220" name="Rectangle"/>
          <p:cNvSpPr/>
          <p:nvPr/>
        </p:nvSpPr>
        <p:spPr>
          <a:xfrm>
            <a:off x="415214" y="468971"/>
            <a:ext cx="9964572" cy="6646390"/>
          </a:xfrm>
          <a:prstGeom prst="rect">
            <a:avLst/>
          </a:prstGeom>
          <a:solidFill>
            <a:srgbClr val="011E25">
              <a:alpha val="83719"/>
            </a:srgbClr>
          </a:solidFill>
          <a:ln w="50800">
            <a:solidFill>
              <a:srgbClr val="07B0DD">
                <a:alpha val="83719"/>
              </a:srgbClr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1" name="Rectangle"/>
          <p:cNvSpPr/>
          <p:nvPr/>
        </p:nvSpPr>
        <p:spPr>
          <a:xfrm>
            <a:off x="709740" y="9735998"/>
            <a:ext cx="9375520" cy="1095300"/>
          </a:xfrm>
          <a:prstGeom prst="rect">
            <a:avLst/>
          </a:prstGeom>
          <a:solidFill>
            <a:srgbClr val="07B0DD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2" name="This is where you put in a tagline…"/>
          <p:cNvSpPr txBox="1"/>
          <p:nvPr/>
        </p:nvSpPr>
        <p:spPr>
          <a:xfrm>
            <a:off x="424161" y="8224375"/>
            <a:ext cx="9946679" cy="11850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>
              <a:lnSpc>
                <a:spcPct val="90000"/>
              </a:lnSpc>
              <a:defRPr b="0" spc="-36" sz="3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This is where you put in a tagline</a:t>
            </a:r>
          </a:p>
          <a:p>
            <a:pPr>
              <a:lnSpc>
                <a:spcPct val="90000"/>
              </a:lnSpc>
              <a:defRPr b="0" spc="-36" sz="3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that promotes your agency.</a:t>
            </a:r>
          </a:p>
        </p:txBody>
      </p:sp>
      <p:sp>
        <p:nvSpPr>
          <p:cNvPr id="223" name="OFFICE PHONE"/>
          <p:cNvSpPr txBox="1"/>
          <p:nvPr/>
        </p:nvSpPr>
        <p:spPr>
          <a:xfrm>
            <a:off x="1311259" y="11181987"/>
            <a:ext cx="2153774" cy="3738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lnSpc>
                <a:spcPct val="90000"/>
              </a:lnSpc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OFFICE PHONE</a:t>
            </a:r>
          </a:p>
        </p:txBody>
      </p:sp>
      <p:sp>
        <p:nvSpPr>
          <p:cNvPr id="224" name="PERSONAL PHONE"/>
          <p:cNvSpPr txBox="1"/>
          <p:nvPr/>
        </p:nvSpPr>
        <p:spPr>
          <a:xfrm>
            <a:off x="3689036" y="11181987"/>
            <a:ext cx="2450570" cy="3738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lnSpc>
                <a:spcPct val="90000"/>
              </a:lnSpc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PERSONAL PHONE</a:t>
            </a:r>
          </a:p>
        </p:txBody>
      </p:sp>
      <p:sp>
        <p:nvSpPr>
          <p:cNvPr id="225" name="EMAIL"/>
          <p:cNvSpPr txBox="1"/>
          <p:nvPr/>
        </p:nvSpPr>
        <p:spPr>
          <a:xfrm>
            <a:off x="6440868" y="11181987"/>
            <a:ext cx="888867" cy="3738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EMAIL</a:t>
            </a:r>
          </a:p>
        </p:txBody>
      </p:sp>
      <p:sp>
        <p:nvSpPr>
          <p:cNvPr id="226" name="WEBSITE LINK"/>
          <p:cNvSpPr txBox="1"/>
          <p:nvPr/>
        </p:nvSpPr>
        <p:spPr>
          <a:xfrm>
            <a:off x="7630997" y="11181987"/>
            <a:ext cx="1852744" cy="3738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WEBSITE LINK</a:t>
            </a:r>
          </a:p>
        </p:txBody>
      </p:sp>
      <p:sp>
        <p:nvSpPr>
          <p:cNvPr id="227" name="FACEBOOK LINK"/>
          <p:cNvSpPr txBox="1"/>
          <p:nvPr/>
        </p:nvSpPr>
        <p:spPr>
          <a:xfrm>
            <a:off x="613735" y="13019871"/>
            <a:ext cx="1744331" cy="660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lnSpc>
                <a:spcPct val="90000"/>
              </a:lnSpc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FACEBOOK LINK</a:t>
            </a:r>
          </a:p>
        </p:txBody>
      </p:sp>
      <p:sp>
        <p:nvSpPr>
          <p:cNvPr id="228" name="INSTAGRAM LINK"/>
          <p:cNvSpPr txBox="1"/>
          <p:nvPr/>
        </p:nvSpPr>
        <p:spPr>
          <a:xfrm>
            <a:off x="2569535" y="13019871"/>
            <a:ext cx="1744331" cy="660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lnSpc>
                <a:spcPct val="90000"/>
              </a:lnSpc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INSTAGRAM LINK</a:t>
            </a:r>
          </a:p>
        </p:txBody>
      </p:sp>
      <p:sp>
        <p:nvSpPr>
          <p:cNvPr id="229" name="LINKEDIN…"/>
          <p:cNvSpPr txBox="1"/>
          <p:nvPr/>
        </p:nvSpPr>
        <p:spPr>
          <a:xfrm>
            <a:off x="4525335" y="13021988"/>
            <a:ext cx="1744331" cy="660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>
              <a:lnSpc>
                <a:spcPct val="90000"/>
              </a:lnSpc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LINKEDIN</a:t>
            </a:r>
          </a:p>
          <a:p>
            <a:pPr>
              <a:lnSpc>
                <a:spcPct val="90000"/>
              </a:lnSpc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LINK</a:t>
            </a:r>
          </a:p>
        </p:txBody>
      </p:sp>
      <p:sp>
        <p:nvSpPr>
          <p:cNvPr id="230" name="PINTEREST…"/>
          <p:cNvSpPr txBox="1"/>
          <p:nvPr/>
        </p:nvSpPr>
        <p:spPr>
          <a:xfrm>
            <a:off x="6481134" y="13021988"/>
            <a:ext cx="1744331" cy="660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>
              <a:lnSpc>
                <a:spcPct val="90000"/>
              </a:lnSpc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PINTEREST</a:t>
            </a:r>
          </a:p>
          <a:p>
            <a:pPr>
              <a:lnSpc>
                <a:spcPct val="90000"/>
              </a:lnSpc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LINK</a:t>
            </a:r>
          </a:p>
        </p:txBody>
      </p:sp>
      <p:sp>
        <p:nvSpPr>
          <p:cNvPr id="231" name="TWITTER…"/>
          <p:cNvSpPr txBox="1"/>
          <p:nvPr/>
        </p:nvSpPr>
        <p:spPr>
          <a:xfrm>
            <a:off x="8424234" y="13019871"/>
            <a:ext cx="1744331" cy="6603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>
              <a:lnSpc>
                <a:spcPct val="90000"/>
              </a:lnSpc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TWITTER</a:t>
            </a:r>
          </a:p>
          <a:p>
            <a:pPr>
              <a:lnSpc>
                <a:spcPct val="90000"/>
              </a:lnSpc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LINK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467" y="11868843"/>
            <a:ext cx="888867" cy="888868"/>
          </a:xfrm>
          <a:prstGeom prst="rect">
            <a:avLst/>
          </a:prstGeom>
          <a:ln w="3175">
            <a:miter lim="400000"/>
          </a:ln>
        </p:spPr>
      </p:pic>
      <p:pic>
        <p:nvPicPr>
          <p:cNvPr id="2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40645" y="11812221"/>
            <a:ext cx="1002111" cy="1002111"/>
          </a:xfrm>
          <a:prstGeom prst="rect">
            <a:avLst/>
          </a:prstGeom>
          <a:ln w="3175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41607" y="11867784"/>
            <a:ext cx="1008188" cy="890986"/>
          </a:xfrm>
          <a:prstGeom prst="rect">
            <a:avLst/>
          </a:prstGeom>
          <a:ln w="3175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32159" y="11549036"/>
            <a:ext cx="1528482" cy="1528482"/>
          </a:xfrm>
          <a:prstGeom prst="rect">
            <a:avLst/>
          </a:prstGeom>
          <a:ln w="3175">
            <a:miter lim="400000"/>
          </a:ln>
        </p:spPr>
      </p:pic>
      <p:sp>
        <p:nvSpPr>
          <p:cNvPr id="236" name="Rectangle"/>
          <p:cNvSpPr/>
          <p:nvPr/>
        </p:nvSpPr>
        <p:spPr>
          <a:xfrm>
            <a:off x="1610868" y="5827349"/>
            <a:ext cx="7669667" cy="1997539"/>
          </a:xfrm>
          <a:prstGeom prst="rect">
            <a:avLst/>
          </a:prstGeom>
          <a:solidFill>
            <a:srgbClr val="929292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7" name="AGENCY LOGO"/>
          <p:cNvSpPr txBox="1"/>
          <p:nvPr/>
        </p:nvSpPr>
        <p:spPr>
          <a:xfrm>
            <a:off x="3250934" y="6536000"/>
            <a:ext cx="4389534" cy="683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3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AGENCY LOGO</a:t>
            </a:r>
          </a:p>
        </p:txBody>
      </p:sp>
      <p:sp>
        <p:nvSpPr>
          <p:cNvPr id="238" name="CALL TO ACTION (E.G. “CONTACT US TODAY”)"/>
          <p:cNvSpPr txBox="1"/>
          <p:nvPr/>
        </p:nvSpPr>
        <p:spPr>
          <a:xfrm>
            <a:off x="472362" y="10075152"/>
            <a:ext cx="9946679" cy="510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lnSpc>
                <a:spcPct val="110000"/>
              </a:lnSpc>
              <a:defRPr b="0" sz="27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CALL TO ACTION (E.G. “CONTACT US TODAY”)</a:t>
            </a:r>
          </a:p>
        </p:txBody>
      </p:sp>
      <p:sp>
        <p:nvSpPr>
          <p:cNvPr id="239" name="PHOTO OF YOU WITH CLIENTS"/>
          <p:cNvSpPr txBox="1"/>
          <p:nvPr/>
        </p:nvSpPr>
        <p:spPr>
          <a:xfrm>
            <a:off x="1961408" y="4967353"/>
            <a:ext cx="6872184" cy="4605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PHOTO OF YOU WITH CLIENTS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13311" y="11868843"/>
            <a:ext cx="879978" cy="88886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795000" cy="1397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"/>
          <p:cNvSpPr/>
          <p:nvPr/>
        </p:nvSpPr>
        <p:spPr>
          <a:xfrm>
            <a:off x="-2233" y="-3199"/>
            <a:ext cx="10799466" cy="13976398"/>
          </a:xfrm>
          <a:prstGeom prst="rect">
            <a:avLst/>
          </a:prstGeom>
          <a:solidFill>
            <a:srgbClr val="011E25"/>
          </a:solidFill>
          <a:ln w="3175"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4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6860" y="6486163"/>
            <a:ext cx="4777171" cy="3117849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pic>
        <p:nvPicPr>
          <p:cNvPr id="246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428505" y="2965123"/>
            <a:ext cx="4777170" cy="3117849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pic>
        <p:nvPicPr>
          <p:cNvPr id="247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76765" y="2965123"/>
            <a:ext cx="4777360" cy="3117849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pic>
        <p:nvPicPr>
          <p:cNvPr id="248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2060" y="6486163"/>
            <a:ext cx="4790060" cy="3117849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sp>
        <p:nvSpPr>
          <p:cNvPr id="249" name="Rectangle"/>
          <p:cNvSpPr/>
          <p:nvPr/>
        </p:nvSpPr>
        <p:spPr>
          <a:xfrm>
            <a:off x="428001" y="485322"/>
            <a:ext cx="9938998" cy="1997539"/>
          </a:xfrm>
          <a:prstGeom prst="rect">
            <a:avLst/>
          </a:prstGeom>
          <a:solidFill>
            <a:srgbClr val="929292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0" name="AGENCY LOGO"/>
          <p:cNvSpPr txBox="1"/>
          <p:nvPr/>
        </p:nvSpPr>
        <p:spPr>
          <a:xfrm>
            <a:off x="3202733" y="1193003"/>
            <a:ext cx="4389534" cy="683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3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AGENCY LOGO</a:t>
            </a:r>
          </a:p>
        </p:txBody>
      </p:sp>
      <p:sp>
        <p:nvSpPr>
          <p:cNvPr id="251" name="Rectangle"/>
          <p:cNvSpPr/>
          <p:nvPr/>
        </p:nvSpPr>
        <p:spPr>
          <a:xfrm>
            <a:off x="685639" y="11588332"/>
            <a:ext cx="9375521" cy="1095300"/>
          </a:xfrm>
          <a:prstGeom prst="rect">
            <a:avLst/>
          </a:prstGeom>
          <a:solidFill>
            <a:srgbClr val="07B0DD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2" name="This is where you put in a tagline…"/>
          <p:cNvSpPr txBox="1"/>
          <p:nvPr/>
        </p:nvSpPr>
        <p:spPr>
          <a:xfrm>
            <a:off x="400060" y="9971349"/>
            <a:ext cx="9946679" cy="12433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>
              <a:defRPr b="0" sz="3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This is where you put in a tagline</a:t>
            </a:r>
          </a:p>
          <a:p>
            <a:pPr>
              <a:defRPr b="0" sz="3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that promotes your agency.</a:t>
            </a:r>
          </a:p>
        </p:txBody>
      </p:sp>
      <p:sp>
        <p:nvSpPr>
          <p:cNvPr id="253" name="CALL TO ACTION (E.G. “CONTACT US TODAY”)"/>
          <p:cNvSpPr txBox="1"/>
          <p:nvPr/>
        </p:nvSpPr>
        <p:spPr>
          <a:xfrm>
            <a:off x="448261" y="11914786"/>
            <a:ext cx="9946679" cy="5101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27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CALL TO ACTION (E.G. “CONTACT US TODAY”)</a:t>
            </a:r>
          </a:p>
        </p:txBody>
      </p:sp>
      <p:sp>
        <p:nvSpPr>
          <p:cNvPr id="254" name="OFFICE PHONE"/>
          <p:cNvSpPr txBox="1"/>
          <p:nvPr/>
        </p:nvSpPr>
        <p:spPr>
          <a:xfrm>
            <a:off x="1335313" y="13150451"/>
            <a:ext cx="1981266" cy="3738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OFFICE PHONE</a:t>
            </a:r>
          </a:p>
        </p:txBody>
      </p:sp>
      <p:sp>
        <p:nvSpPr>
          <p:cNvPr id="255" name="PERSONAL PHONE"/>
          <p:cNvSpPr txBox="1"/>
          <p:nvPr/>
        </p:nvSpPr>
        <p:spPr>
          <a:xfrm>
            <a:off x="3651177" y="13150451"/>
            <a:ext cx="2416175" cy="3738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PERSONAL PHONE</a:t>
            </a:r>
          </a:p>
        </p:txBody>
      </p:sp>
      <p:sp>
        <p:nvSpPr>
          <p:cNvPr id="256" name="EMAIL"/>
          <p:cNvSpPr txBox="1"/>
          <p:nvPr/>
        </p:nvSpPr>
        <p:spPr>
          <a:xfrm>
            <a:off x="6368613" y="13150451"/>
            <a:ext cx="888868" cy="3738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EMAIL</a:t>
            </a:r>
          </a:p>
        </p:txBody>
      </p:sp>
      <p:sp>
        <p:nvSpPr>
          <p:cNvPr id="257" name="WEBSITE LINK"/>
          <p:cNvSpPr txBox="1"/>
          <p:nvPr/>
        </p:nvSpPr>
        <p:spPr>
          <a:xfrm>
            <a:off x="7558742" y="13150451"/>
            <a:ext cx="1852744" cy="3738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WEBSITE LINK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44517" t="3066" r="15970" b="42787"/>
          <a:stretch>
            <a:fillRect/>
          </a:stretch>
        </p:blipFill>
        <p:spPr>
          <a:xfrm rot="21120000">
            <a:off x="3934012" y="4945340"/>
            <a:ext cx="2878775" cy="2632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97" y="0"/>
                </a:moveTo>
                <a:lnTo>
                  <a:pt x="0" y="18649"/>
                </a:lnTo>
                <a:lnTo>
                  <a:pt x="19203" y="21600"/>
                </a:lnTo>
                <a:lnTo>
                  <a:pt x="21600" y="2951"/>
                </a:lnTo>
                <a:lnTo>
                  <a:pt x="2397" y="0"/>
                </a:lnTo>
                <a:close/>
              </a:path>
            </a:pathLst>
          </a:custGeom>
          <a:ln w="50800">
            <a:solidFill>
              <a:srgbClr val="FFFFFF"/>
            </a:solidFill>
            <a:miter lim="400000"/>
          </a:ln>
        </p:spPr>
      </p:pic>
      <p:sp>
        <p:nvSpPr>
          <p:cNvPr id="259" name="Rectangle"/>
          <p:cNvSpPr/>
          <p:nvPr/>
        </p:nvSpPr>
        <p:spPr>
          <a:xfrm>
            <a:off x="4081174" y="5104885"/>
            <a:ext cx="2584451" cy="2313782"/>
          </a:xfrm>
          <a:prstGeom prst="rect">
            <a:avLst/>
          </a:prstGeom>
          <a:solidFill>
            <a:srgbClr val="011E25">
              <a:alpha val="83719"/>
            </a:srgbClr>
          </a:solidFill>
          <a:ln w="50800">
            <a:solidFill>
              <a:srgbClr val="FFFFFF">
                <a:alpha val="83719"/>
              </a:srgbClr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0" name="HEADSHOT"/>
          <p:cNvSpPr txBox="1"/>
          <p:nvPr/>
        </p:nvSpPr>
        <p:spPr>
          <a:xfrm>
            <a:off x="4146455" y="6899342"/>
            <a:ext cx="2479290" cy="4605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HEADSHOT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795000" cy="1397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795000" cy="1397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795000" cy="1397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795000" cy="1397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"/>
          <p:cNvSpPr/>
          <p:nvPr/>
        </p:nvSpPr>
        <p:spPr>
          <a:xfrm>
            <a:off x="-2233" y="-3199"/>
            <a:ext cx="10799466" cy="13976398"/>
          </a:xfrm>
          <a:prstGeom prst="rect">
            <a:avLst/>
          </a:prstGeom>
          <a:solidFill>
            <a:srgbClr val="011E25"/>
          </a:solidFill>
          <a:ln w="3175"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8" name="ADDRESS &amp; TOWN NAME…"/>
          <p:cNvSpPr txBox="1"/>
          <p:nvPr/>
        </p:nvSpPr>
        <p:spPr>
          <a:xfrm>
            <a:off x="411460" y="10173323"/>
            <a:ext cx="3753460" cy="17682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lnSpc>
                <a:spcPct val="110000"/>
              </a:lnSpc>
              <a:defRPr b="0"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ADDRESS &amp; TOWN NAME</a:t>
            </a:r>
          </a:p>
          <a:p>
            <a:pPr algn="l">
              <a:lnSpc>
                <a:spcPct val="110000"/>
              </a:lnSpc>
              <a:defRPr b="0"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BEDROOM &amp; BATHROOM TOTAL</a:t>
            </a:r>
          </a:p>
          <a:p>
            <a:pPr algn="l">
              <a:lnSpc>
                <a:spcPct val="110000"/>
              </a:lnSpc>
              <a:defRPr b="0"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SQUARE FOOTAGE</a:t>
            </a:r>
          </a:p>
          <a:p>
            <a:pPr algn="l">
              <a:lnSpc>
                <a:spcPct val="110000"/>
              </a:lnSpc>
              <a:defRPr b="0"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UNIQUE HOME FEATURE</a:t>
            </a:r>
          </a:p>
          <a:p>
            <a:pPr algn="l">
              <a:lnSpc>
                <a:spcPct val="110000"/>
              </a:lnSpc>
              <a:defRPr b="0" sz="1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UNIQUE HOME FEATURE</a:t>
            </a:r>
          </a:p>
        </p:txBody>
      </p:sp>
      <p:sp>
        <p:nvSpPr>
          <p:cNvPr id="129" name="YOUR NAME…"/>
          <p:cNvSpPr txBox="1"/>
          <p:nvPr/>
        </p:nvSpPr>
        <p:spPr>
          <a:xfrm>
            <a:off x="4443495" y="11049606"/>
            <a:ext cx="2646260" cy="8669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YOUR NAME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JOB TITLE</a:t>
            </a:r>
          </a:p>
        </p:txBody>
      </p:sp>
      <p:sp>
        <p:nvSpPr>
          <p:cNvPr id="130" name="Rectangle"/>
          <p:cNvSpPr/>
          <p:nvPr/>
        </p:nvSpPr>
        <p:spPr>
          <a:xfrm>
            <a:off x="4458134" y="8768105"/>
            <a:ext cx="5881411" cy="1997539"/>
          </a:xfrm>
          <a:prstGeom prst="rect">
            <a:avLst/>
          </a:prstGeom>
          <a:solidFill>
            <a:srgbClr val="929292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1" name="AGENCY LOGO"/>
          <p:cNvSpPr txBox="1"/>
          <p:nvPr/>
        </p:nvSpPr>
        <p:spPr>
          <a:xfrm>
            <a:off x="5221981" y="9424987"/>
            <a:ext cx="4389534" cy="6837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3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AGENCY LOGO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6043" y="473845"/>
            <a:ext cx="5881411" cy="3848188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pic>
        <p:nvPicPr>
          <p:cNvPr id="133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6043" y="4611301"/>
            <a:ext cx="5881411" cy="3840128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547" y="473361"/>
            <a:ext cx="3772263" cy="2475547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pic>
        <p:nvPicPr>
          <p:cNvPr id="135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4091" y="3237627"/>
            <a:ext cx="3772263" cy="2453080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pic>
        <p:nvPicPr>
          <p:cNvPr id="136" name="Image" descr="Imag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9613" y="5985016"/>
            <a:ext cx="3753460" cy="2461164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sp>
        <p:nvSpPr>
          <p:cNvPr id="137" name="JUST LISTED…"/>
          <p:cNvSpPr txBox="1"/>
          <p:nvPr/>
        </p:nvSpPr>
        <p:spPr>
          <a:xfrm>
            <a:off x="407227" y="8718300"/>
            <a:ext cx="4045710" cy="13284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lnSpc>
                <a:spcPct val="90000"/>
              </a:lnSpc>
              <a:defRPr b="0"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JUST LISTED</a:t>
            </a:r>
          </a:p>
          <a:p>
            <a:pPr algn="l">
              <a:lnSpc>
                <a:spcPct val="90000"/>
              </a:lnSpc>
              <a:defRPr b="0"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PRICE HERE</a:t>
            </a:r>
          </a:p>
        </p:txBody>
      </p:sp>
      <p:sp>
        <p:nvSpPr>
          <p:cNvPr id="138" name="Rectangle"/>
          <p:cNvSpPr/>
          <p:nvPr/>
        </p:nvSpPr>
        <p:spPr>
          <a:xfrm>
            <a:off x="436562" y="12168527"/>
            <a:ext cx="9921876" cy="1330713"/>
          </a:xfrm>
          <a:prstGeom prst="rect">
            <a:avLst/>
          </a:prstGeom>
          <a:solidFill>
            <a:srgbClr val="07B0DD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9" name="PHONE…"/>
          <p:cNvSpPr txBox="1"/>
          <p:nvPr/>
        </p:nvSpPr>
        <p:spPr>
          <a:xfrm>
            <a:off x="7372724" y="11056036"/>
            <a:ext cx="2646260" cy="8669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PHONE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EMAIL</a:t>
            </a:r>
          </a:p>
        </p:txBody>
      </p:sp>
      <p:sp>
        <p:nvSpPr>
          <p:cNvPr id="140" name="CALL TO ACTION (E.G. “CONTACT US TODAY”)"/>
          <p:cNvSpPr txBox="1"/>
          <p:nvPr/>
        </p:nvSpPr>
        <p:spPr>
          <a:xfrm>
            <a:off x="777428" y="12616901"/>
            <a:ext cx="9240144" cy="5101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27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CALL TO ACTION (E.G. “CONTACT US TODAY”)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795000" cy="1397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"/>
          <p:cNvSpPr/>
          <p:nvPr/>
        </p:nvSpPr>
        <p:spPr>
          <a:xfrm>
            <a:off x="-2233" y="-3199"/>
            <a:ext cx="10799466" cy="13976398"/>
          </a:xfrm>
          <a:prstGeom prst="rect">
            <a:avLst/>
          </a:prstGeom>
          <a:solidFill>
            <a:srgbClr val="011E25"/>
          </a:solidFill>
          <a:ln w="3175"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5" name="Rectangle"/>
          <p:cNvSpPr/>
          <p:nvPr/>
        </p:nvSpPr>
        <p:spPr>
          <a:xfrm>
            <a:off x="436562" y="8914166"/>
            <a:ext cx="9921876" cy="1984839"/>
          </a:xfrm>
          <a:prstGeom prst="rect">
            <a:avLst/>
          </a:prstGeom>
          <a:solidFill>
            <a:srgbClr val="07B0DD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6" name="ADDRESS &amp; TOWN NAME…"/>
          <p:cNvSpPr txBox="1"/>
          <p:nvPr/>
        </p:nvSpPr>
        <p:spPr>
          <a:xfrm>
            <a:off x="6988093" y="4583167"/>
            <a:ext cx="3542521" cy="39285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ADDRESS &amp; TOWN NAME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BEDROOM TOTAL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BATHROOM TOTAL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SQUARE FOOTAGE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UNIQUE FEATURE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UNIQUE FEATURE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20000"/>
              </a:lnSpc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Provide a brief description</a:t>
            </a: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of the listing you represent here so your audience can understand what makes</a:t>
            </a: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the property so special.</a:t>
            </a:r>
          </a:p>
        </p:txBody>
      </p:sp>
      <p:sp>
        <p:nvSpPr>
          <p:cNvPr id="147" name="Rectangle"/>
          <p:cNvSpPr/>
          <p:nvPr/>
        </p:nvSpPr>
        <p:spPr>
          <a:xfrm>
            <a:off x="428001" y="485322"/>
            <a:ext cx="9938998" cy="1997539"/>
          </a:xfrm>
          <a:prstGeom prst="rect">
            <a:avLst/>
          </a:prstGeom>
          <a:solidFill>
            <a:srgbClr val="929292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8" name="AGENCY LOGO"/>
          <p:cNvSpPr txBox="1"/>
          <p:nvPr/>
        </p:nvSpPr>
        <p:spPr>
          <a:xfrm>
            <a:off x="3202733" y="1193003"/>
            <a:ext cx="4389534" cy="683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3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AGENCY LOGO</a:t>
            </a:r>
          </a:p>
        </p:txBody>
      </p:sp>
      <p:sp>
        <p:nvSpPr>
          <p:cNvPr id="149" name="JUST LISTED…"/>
          <p:cNvSpPr txBox="1"/>
          <p:nvPr/>
        </p:nvSpPr>
        <p:spPr>
          <a:xfrm>
            <a:off x="6977360" y="2944034"/>
            <a:ext cx="4045710" cy="132842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lnSpc>
                <a:spcPct val="90000"/>
              </a:lnSpc>
              <a:defRPr b="0"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JUST LISTED</a:t>
            </a:r>
          </a:p>
          <a:p>
            <a:pPr algn="l">
              <a:lnSpc>
                <a:spcPct val="90000"/>
              </a:lnSpc>
              <a:defRPr b="0" sz="4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PRICE HERE</a:t>
            </a:r>
          </a:p>
        </p:txBody>
      </p:sp>
      <p:sp>
        <p:nvSpPr>
          <p:cNvPr id="150" name="YOUR NAME…"/>
          <p:cNvSpPr txBox="1"/>
          <p:nvPr/>
        </p:nvSpPr>
        <p:spPr>
          <a:xfrm>
            <a:off x="409685" y="11191281"/>
            <a:ext cx="4045710" cy="24925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YOUR NAME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JOB TITLE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PERSONAL PHONE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OFFICE PHONE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EMAIL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WEBSITE LINK</a:t>
            </a:r>
          </a:p>
        </p:txBody>
      </p:sp>
      <p:sp>
        <p:nvSpPr>
          <p:cNvPr id="151" name="Rectangle"/>
          <p:cNvSpPr/>
          <p:nvPr/>
        </p:nvSpPr>
        <p:spPr>
          <a:xfrm>
            <a:off x="7828857" y="11315141"/>
            <a:ext cx="2528686" cy="2244788"/>
          </a:xfrm>
          <a:prstGeom prst="rect">
            <a:avLst/>
          </a:prstGeom>
          <a:solidFill>
            <a:srgbClr val="929292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2" name="CALL TO ACTION…"/>
          <p:cNvSpPr txBox="1"/>
          <p:nvPr/>
        </p:nvSpPr>
        <p:spPr>
          <a:xfrm>
            <a:off x="519594" y="9247198"/>
            <a:ext cx="9755813" cy="1318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>
              <a:defRPr b="0" sz="3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CALL TO ACTION </a:t>
            </a:r>
          </a:p>
          <a:p>
            <a:pPr>
              <a:defRPr b="0" sz="3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(E.G. “CONTACT US TODAY”)</a:t>
            </a:r>
          </a:p>
        </p:txBody>
      </p:sp>
      <p:sp>
        <p:nvSpPr>
          <p:cNvPr id="153" name="OFFICE…"/>
          <p:cNvSpPr txBox="1"/>
          <p:nvPr/>
        </p:nvSpPr>
        <p:spPr>
          <a:xfrm>
            <a:off x="7853555" y="12004081"/>
            <a:ext cx="2479290" cy="8669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OFFICE</a:t>
            </a:r>
          </a:p>
          <a:p>
            <a:pPr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PHOTO</a:t>
            </a:r>
          </a:p>
        </p:txBody>
      </p:sp>
      <p:pic>
        <p:nvPicPr>
          <p:cNvPr id="15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671" y="2990850"/>
            <a:ext cx="6172201" cy="5434377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0819" t="7108" r="17147" b="23232"/>
          <a:stretch>
            <a:fillRect/>
          </a:stretch>
        </p:blipFill>
        <p:spPr>
          <a:xfrm rot="21360000">
            <a:off x="4774923" y="11228665"/>
            <a:ext cx="2709006" cy="2417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9" y="0"/>
                </a:moveTo>
                <a:lnTo>
                  <a:pt x="0" y="20005"/>
                </a:lnTo>
                <a:lnTo>
                  <a:pt x="20351" y="21600"/>
                </a:lnTo>
                <a:lnTo>
                  <a:pt x="21600" y="1595"/>
                </a:lnTo>
                <a:lnTo>
                  <a:pt x="1249" y="0"/>
                </a:lnTo>
                <a:close/>
              </a:path>
            </a:pathLst>
          </a:custGeom>
          <a:ln w="50800">
            <a:solidFill>
              <a:srgbClr val="FFFFFF"/>
            </a:solidFill>
            <a:miter lim="400000"/>
          </a:ln>
        </p:spPr>
      </p:pic>
      <p:sp>
        <p:nvSpPr>
          <p:cNvPr id="156" name="Rectangle"/>
          <p:cNvSpPr/>
          <p:nvPr/>
        </p:nvSpPr>
        <p:spPr>
          <a:xfrm>
            <a:off x="4837399" y="11302441"/>
            <a:ext cx="2584054" cy="2270188"/>
          </a:xfrm>
          <a:prstGeom prst="rect">
            <a:avLst/>
          </a:prstGeom>
          <a:solidFill>
            <a:srgbClr val="011E25">
              <a:alpha val="83719"/>
            </a:srgbClr>
          </a:solidFill>
          <a:ln w="50800">
            <a:solidFill>
              <a:srgbClr val="FFFFFF">
                <a:alpha val="83719"/>
              </a:srgbClr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7" name="HEADSHOT"/>
          <p:cNvSpPr txBox="1"/>
          <p:nvPr/>
        </p:nvSpPr>
        <p:spPr>
          <a:xfrm>
            <a:off x="4889781" y="13014000"/>
            <a:ext cx="2479290" cy="4605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HEADSHOT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795000" cy="1397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"/>
          <p:cNvSpPr/>
          <p:nvPr/>
        </p:nvSpPr>
        <p:spPr>
          <a:xfrm>
            <a:off x="-2233" y="-3199"/>
            <a:ext cx="10799466" cy="13976398"/>
          </a:xfrm>
          <a:prstGeom prst="rect">
            <a:avLst/>
          </a:prstGeom>
          <a:solidFill>
            <a:srgbClr val="011E25"/>
          </a:solidFill>
          <a:ln w="3175"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2" name="PRICE HERE…"/>
          <p:cNvSpPr txBox="1"/>
          <p:nvPr/>
        </p:nvSpPr>
        <p:spPr>
          <a:xfrm>
            <a:off x="418625" y="7165340"/>
            <a:ext cx="4739260" cy="14661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defRPr b="0" sz="27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PRICE HERE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ADDRESS &amp; TOWN NAME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BEDROOM &amp; BATHROOM TOTAL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SQUARE FOOTAGE</a:t>
            </a:r>
          </a:p>
        </p:txBody>
      </p:sp>
      <p:sp>
        <p:nvSpPr>
          <p:cNvPr id="163" name="PRICE HERE…"/>
          <p:cNvSpPr txBox="1"/>
          <p:nvPr/>
        </p:nvSpPr>
        <p:spPr>
          <a:xfrm>
            <a:off x="5608692" y="7165340"/>
            <a:ext cx="4739260" cy="14661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defRPr b="0" sz="27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PRICE HERE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ADDRESS &amp; TOWN NAME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BEDROOM &amp; BATHROOM TOTAL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SQUARE FOOTAGE</a:t>
            </a:r>
          </a:p>
        </p:txBody>
      </p:sp>
      <p:sp>
        <p:nvSpPr>
          <p:cNvPr id="164" name="PRICE HERE…"/>
          <p:cNvSpPr txBox="1"/>
          <p:nvPr/>
        </p:nvSpPr>
        <p:spPr>
          <a:xfrm>
            <a:off x="434348" y="12179247"/>
            <a:ext cx="4739260" cy="14661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defRPr b="0" sz="27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PRICE HERE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ADDRESS &amp; TOWN NAME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BEDROOM &amp; BATHROOM TOTAL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SQUARE FOOTAGE</a:t>
            </a:r>
          </a:p>
        </p:txBody>
      </p:sp>
      <p:sp>
        <p:nvSpPr>
          <p:cNvPr id="165" name="PRICE HERE…"/>
          <p:cNvSpPr txBox="1"/>
          <p:nvPr/>
        </p:nvSpPr>
        <p:spPr>
          <a:xfrm>
            <a:off x="5599015" y="12179247"/>
            <a:ext cx="4739260" cy="14661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defRPr b="0" sz="27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PRICE HERE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ADDRESS &amp; TOWN NAME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BEDROOM &amp; BATHROOM TOTAL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b="0" sz="1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SQUARE FOOTAGE</a:t>
            </a:r>
          </a:p>
        </p:txBody>
      </p:sp>
      <p:sp>
        <p:nvSpPr>
          <p:cNvPr id="166" name="Rectangle"/>
          <p:cNvSpPr/>
          <p:nvPr/>
        </p:nvSpPr>
        <p:spPr>
          <a:xfrm>
            <a:off x="437959" y="436905"/>
            <a:ext cx="4739260" cy="2101011"/>
          </a:xfrm>
          <a:prstGeom prst="rect">
            <a:avLst/>
          </a:prstGeom>
          <a:solidFill>
            <a:srgbClr val="929292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7" name="AGENCY…"/>
          <p:cNvSpPr txBox="1"/>
          <p:nvPr/>
        </p:nvSpPr>
        <p:spPr>
          <a:xfrm>
            <a:off x="735173" y="919352"/>
            <a:ext cx="4106165" cy="12567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>
              <a:lnSpc>
                <a:spcPct val="90000"/>
              </a:lnSpc>
              <a:defRPr b="0" sz="3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AGENCY</a:t>
            </a:r>
          </a:p>
          <a:p>
            <a:pPr>
              <a:lnSpc>
                <a:spcPct val="90000"/>
              </a:lnSpc>
              <a:defRPr b="0" sz="3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LOGO</a:t>
            </a:r>
          </a:p>
        </p:txBody>
      </p:sp>
      <p:sp>
        <p:nvSpPr>
          <p:cNvPr id="168" name="Rectangle"/>
          <p:cNvSpPr/>
          <p:nvPr/>
        </p:nvSpPr>
        <p:spPr>
          <a:xfrm>
            <a:off x="5605365" y="452758"/>
            <a:ext cx="4726560" cy="2088311"/>
          </a:xfrm>
          <a:prstGeom prst="rect">
            <a:avLst/>
          </a:prstGeom>
          <a:solidFill>
            <a:srgbClr val="07B0DD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9" name="CALL TO ACTION…"/>
          <p:cNvSpPr txBox="1"/>
          <p:nvPr/>
        </p:nvSpPr>
        <p:spPr>
          <a:xfrm>
            <a:off x="6092473" y="911059"/>
            <a:ext cx="3835765" cy="12733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CALL TO ACTION</a:t>
            </a:r>
          </a:p>
          <a:p>
            <a:pPr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(E.G. “CONTACT</a:t>
            </a:r>
          </a:p>
          <a:p>
            <a:pPr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US TODAY”)</a:t>
            </a:r>
          </a:p>
        </p:txBody>
      </p:sp>
      <p:sp>
        <p:nvSpPr>
          <p:cNvPr id="170" name="YOUR NAME…"/>
          <p:cNvSpPr txBox="1"/>
          <p:nvPr/>
        </p:nvSpPr>
        <p:spPr>
          <a:xfrm>
            <a:off x="409685" y="2855845"/>
            <a:ext cx="3434456" cy="8669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YOUR NAME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JOB TITLE</a:t>
            </a:r>
          </a:p>
        </p:txBody>
      </p:sp>
      <p:sp>
        <p:nvSpPr>
          <p:cNvPr id="171" name="PERSONAL PHONE…"/>
          <p:cNvSpPr txBox="1"/>
          <p:nvPr/>
        </p:nvSpPr>
        <p:spPr>
          <a:xfrm>
            <a:off x="3243412" y="2855845"/>
            <a:ext cx="3434456" cy="8669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PERSONAL PHONE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OFFICE PHONE</a:t>
            </a:r>
          </a:p>
        </p:txBody>
      </p:sp>
      <p:sp>
        <p:nvSpPr>
          <p:cNvPr id="172" name="EMAIL…"/>
          <p:cNvSpPr txBox="1"/>
          <p:nvPr/>
        </p:nvSpPr>
        <p:spPr>
          <a:xfrm>
            <a:off x="6905245" y="2855845"/>
            <a:ext cx="3434456" cy="8669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/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EMAIL</a:t>
            </a:r>
          </a:p>
          <a:p>
            <a:pPr algn="l">
              <a:defRPr b="0" sz="2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WEBSITE LINK</a:t>
            </a:r>
          </a:p>
        </p:txBody>
      </p:sp>
      <p:pic>
        <p:nvPicPr>
          <p:cNvPr id="17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1771" y="8952442"/>
            <a:ext cx="4777170" cy="3117849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pic>
        <p:nvPicPr>
          <p:cNvPr id="174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431704" y="3954745"/>
            <a:ext cx="4777170" cy="3117849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pic>
        <p:nvPicPr>
          <p:cNvPr id="175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79965" y="3954745"/>
            <a:ext cx="4777360" cy="3117849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pic>
        <p:nvPicPr>
          <p:cNvPr id="176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5259" y="8952442"/>
            <a:ext cx="4790060" cy="3117849"/>
          </a:xfrm>
          <a:prstGeom prst="rect">
            <a:avLst/>
          </a:prstGeom>
          <a:ln w="50800">
            <a:solidFill>
              <a:srgbClr val="07B0DD"/>
            </a:solidFill>
            <a:miter lim="400000"/>
          </a:ln>
        </p:spPr>
      </p:pic>
      <p:sp>
        <p:nvSpPr>
          <p:cNvPr id="177" name="Rectangle"/>
          <p:cNvSpPr/>
          <p:nvPr/>
        </p:nvSpPr>
        <p:spPr>
          <a:xfrm>
            <a:off x="7224350" y="11236580"/>
            <a:ext cx="2946708" cy="609356"/>
          </a:xfrm>
          <a:prstGeom prst="rect">
            <a:avLst/>
          </a:prstGeom>
          <a:solidFill>
            <a:srgbClr val="07B0DD"/>
          </a:solidFill>
          <a:ln w="50800">
            <a:solidFill>
              <a:srgbClr val="FFFFFF"/>
            </a:solidFill>
            <a:miter lim="400000"/>
          </a:ln>
        </p:spPr>
        <p:txBody>
          <a:bodyPr lIns="31625" tIns="31625" rIns="31625" bIns="31625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8" name="OPEN HOUSE DATE"/>
          <p:cNvSpPr txBox="1"/>
          <p:nvPr/>
        </p:nvSpPr>
        <p:spPr>
          <a:xfrm>
            <a:off x="6779822" y="11329291"/>
            <a:ext cx="3835765" cy="3985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625" tIns="31625" rIns="31625" bIns="31625" anchor="ctr">
            <a:spAutoFit/>
          </a:bodyPr>
          <a:lstStyle>
            <a:lvl1pPr>
              <a:defRPr b="0" sz="2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OPEN HOUSE DATE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1625" tIns="31625" rIns="31625" bIns="31625" numCol="1" spcCol="38100" rtlCol="0" anchor="ctr" upright="0">
        <a:spAutoFit/>
      </a:bodyPr>
      <a:lstStyle>
        <a:defPPr marL="0" marR="0" indent="0" algn="ctr" defTabSz="83674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1625" tIns="31625" rIns="31625" bIns="31625" numCol="1" spcCol="38100" rtlCol="0" anchor="ctr" upright="0">
        <a:spAutoFit/>
      </a:bodyPr>
      <a:lstStyle>
        <a:defPPr marL="0" marR="0" indent="0" algn="ctr" defTabSz="83674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1625" tIns="31625" rIns="31625" bIns="31625" numCol="1" spcCol="38100" rtlCol="0" anchor="ctr" upright="0">
        <a:spAutoFit/>
      </a:bodyPr>
      <a:lstStyle>
        <a:defPPr marL="0" marR="0" indent="0" algn="ctr" defTabSz="83674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1625" tIns="31625" rIns="31625" bIns="31625" numCol="1" spcCol="38100" rtlCol="0" anchor="ctr" upright="0">
        <a:spAutoFit/>
      </a:bodyPr>
      <a:lstStyle>
        <a:defPPr marL="0" marR="0" indent="0" algn="ctr" defTabSz="83674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